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handoutMasterIdLst>
    <p:handoutMasterId r:id="rId26"/>
  </p:handoutMasterIdLst>
  <p:sldIdLst>
    <p:sldId id="256" r:id="rId2"/>
    <p:sldId id="279" r:id="rId3"/>
    <p:sldId id="276" r:id="rId4"/>
    <p:sldId id="277" r:id="rId5"/>
    <p:sldId id="260" r:id="rId6"/>
    <p:sldId id="258" r:id="rId7"/>
    <p:sldId id="259" r:id="rId8"/>
    <p:sldId id="261" r:id="rId9"/>
    <p:sldId id="262" r:id="rId10"/>
    <p:sldId id="263" r:id="rId11"/>
    <p:sldId id="264" r:id="rId12"/>
    <p:sldId id="265" r:id="rId13"/>
    <p:sldId id="266" r:id="rId14"/>
    <p:sldId id="267" r:id="rId15"/>
    <p:sldId id="268" r:id="rId16"/>
    <p:sldId id="270" r:id="rId17"/>
    <p:sldId id="271" r:id="rId18"/>
    <p:sldId id="269" r:id="rId19"/>
    <p:sldId id="272" r:id="rId20"/>
    <p:sldId id="273" r:id="rId21"/>
    <p:sldId id="274" r:id="rId22"/>
    <p:sldId id="275" r:id="rId23"/>
    <p:sldId id="278" r:id="rId24"/>
    <p:sldId id="257" r:id="rId25"/>
  </p:sldIdLst>
  <p:sldSz cx="12192000" cy="6858000"/>
  <p:notesSz cx="6788150" cy="9923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varScale="1">
        <p:scale>
          <a:sx n="87" d="100"/>
          <a:sy n="87"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bg2">
                <a:lumMod val="75000"/>
              </a:schemeClr>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1197" b="0" i="0" u="none" strike="noStrike" kern="1200" baseline="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2007/8</c:v>
                </c:pt>
                <c:pt idx="1">
                  <c:v>2008/9</c:v>
                </c:pt>
                <c:pt idx="2">
                  <c:v>2009/10</c:v>
                </c:pt>
                <c:pt idx="3">
                  <c:v>2010/11</c:v>
                </c:pt>
                <c:pt idx="4">
                  <c:v>2011/12</c:v>
                </c:pt>
                <c:pt idx="5">
                  <c:v>2012/13</c:v>
                </c:pt>
                <c:pt idx="6">
                  <c:v>2013/14</c:v>
                </c:pt>
              </c:strCache>
            </c:strRef>
          </c:cat>
          <c:val>
            <c:numRef>
              <c:f>Sheet1!$B$2:$B$8</c:f>
              <c:numCache>
                <c:formatCode>General</c:formatCode>
                <c:ptCount val="7"/>
                <c:pt idx="0">
                  <c:v>1.1499999999999999</c:v>
                </c:pt>
                <c:pt idx="1">
                  <c:v>1.175</c:v>
                </c:pt>
                <c:pt idx="2">
                  <c:v>1.121</c:v>
                </c:pt>
                <c:pt idx="3">
                  <c:v>1.1299999999999999</c:v>
                </c:pt>
                <c:pt idx="4">
                  <c:v>1.101</c:v>
                </c:pt>
                <c:pt idx="5">
                  <c:v>0.97499999999999998</c:v>
                </c:pt>
                <c:pt idx="6">
                  <c:v>0.9</c:v>
                </c:pt>
              </c:numCache>
            </c:numRef>
          </c:val>
        </c:ser>
        <c:ser>
          <c:idx val="1"/>
          <c:order val="1"/>
          <c:tx>
            <c:strRef>
              <c:f>Sheet1!$C$1</c:f>
              <c:strCache>
                <c:ptCount val="1"/>
                <c:pt idx="0">
                  <c:v>Column1</c:v>
                </c:pt>
              </c:strCache>
            </c:strRef>
          </c:tx>
          <c:spPr>
            <a:solidFill>
              <a:prstClr val="white"/>
            </a:solidFill>
            <a:ln>
              <a:solidFill>
                <a:prstClr val="black"/>
              </a:solidFill>
            </a:ln>
            <a:effectLst/>
          </c:spPr>
          <c:invertIfNegative val="0"/>
          <c:cat>
            <c:strRef>
              <c:f>Sheet1!$A$2:$A$8</c:f>
              <c:strCache>
                <c:ptCount val="7"/>
                <c:pt idx="0">
                  <c:v>2007/8</c:v>
                </c:pt>
                <c:pt idx="1">
                  <c:v>2008/9</c:v>
                </c:pt>
                <c:pt idx="2">
                  <c:v>2009/10</c:v>
                </c:pt>
                <c:pt idx="3">
                  <c:v>2010/11</c:v>
                </c:pt>
                <c:pt idx="4">
                  <c:v>2011/12</c:v>
                </c:pt>
                <c:pt idx="5">
                  <c:v>2012/13</c:v>
                </c:pt>
                <c:pt idx="6">
                  <c:v>2013/14</c:v>
                </c:pt>
              </c:strCache>
            </c:strRef>
          </c:cat>
          <c:val>
            <c:numRef>
              <c:f>Sheet1!$C$2:$C$8</c:f>
              <c:numCache>
                <c:formatCode>General</c:formatCode>
                <c:ptCount val="7"/>
              </c:numCache>
            </c:numRef>
          </c:val>
        </c:ser>
        <c:ser>
          <c:idx val="2"/>
          <c:order val="2"/>
          <c:tx>
            <c:strRef>
              <c:f>Sheet1!$D$1</c:f>
              <c:strCache>
                <c:ptCount val="1"/>
                <c:pt idx="0">
                  <c:v>Column2</c:v>
                </c:pt>
              </c:strCache>
            </c:strRef>
          </c:tx>
          <c:spPr>
            <a:pattFill prst="pct50">
              <a:fgClr>
                <a:prstClr val="black"/>
              </a:fgClr>
              <a:bgClr>
                <a:prstClr val="white"/>
              </a:bgClr>
            </a:pattFill>
            <a:ln>
              <a:solidFill>
                <a:prstClr val="black"/>
              </a:solidFill>
            </a:ln>
            <a:effectLst/>
          </c:spPr>
          <c:invertIfNegative val="0"/>
          <c:cat>
            <c:strRef>
              <c:f>Sheet1!$A$2:$A$8</c:f>
              <c:strCache>
                <c:ptCount val="7"/>
                <c:pt idx="0">
                  <c:v>2007/8</c:v>
                </c:pt>
                <c:pt idx="1">
                  <c:v>2008/9</c:v>
                </c:pt>
                <c:pt idx="2">
                  <c:v>2009/10</c:v>
                </c:pt>
                <c:pt idx="3">
                  <c:v>2010/11</c:v>
                </c:pt>
                <c:pt idx="4">
                  <c:v>2011/12</c:v>
                </c:pt>
                <c:pt idx="5">
                  <c:v>2012/13</c:v>
                </c:pt>
                <c:pt idx="6">
                  <c:v>2013/14</c:v>
                </c:pt>
              </c:strCache>
            </c:strRef>
          </c:cat>
          <c:val>
            <c:numRef>
              <c:f>Sheet1!$D$2:$D$8</c:f>
              <c:numCache>
                <c:formatCode>General</c:formatCode>
                <c:ptCount val="7"/>
              </c:numCache>
            </c:numRef>
          </c:val>
        </c:ser>
        <c:dLbls>
          <c:showLegendKey val="0"/>
          <c:showVal val="0"/>
          <c:showCatName val="0"/>
          <c:showSerName val="0"/>
          <c:showPercent val="0"/>
          <c:showBubbleSize val="0"/>
        </c:dLbls>
        <c:gapWidth val="219"/>
        <c:overlap val="100"/>
        <c:axId val="247443752"/>
        <c:axId val="247447280"/>
      </c:barChart>
      <c:catAx>
        <c:axId val="24744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65000"/>
                    <a:lumOff val="35000"/>
                  </a:schemeClr>
                </a:solidFill>
                <a:latin typeface="+mn-lt"/>
                <a:ea typeface="+mn-ea"/>
                <a:cs typeface="+mn-cs"/>
              </a:defRPr>
            </a:pPr>
            <a:endParaRPr lang="en-US"/>
          </a:p>
        </c:txPr>
        <c:crossAx val="247447280"/>
        <c:crosses val="autoZero"/>
        <c:auto val="1"/>
        <c:lblAlgn val="ctr"/>
        <c:lblOffset val="100"/>
        <c:noMultiLvlLbl val="0"/>
      </c:catAx>
      <c:valAx>
        <c:axId val="247447280"/>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65000"/>
                    <a:lumOff val="35000"/>
                  </a:schemeClr>
                </a:solidFill>
                <a:latin typeface="+mn-lt"/>
                <a:ea typeface="+mn-ea"/>
                <a:cs typeface="+mn-cs"/>
              </a:defRPr>
            </a:pPr>
            <a:endParaRPr lang="en-US"/>
          </a:p>
        </c:txPr>
        <c:crossAx val="247443752"/>
        <c:crosses val="autoZero"/>
        <c:crossBetween val="between"/>
      </c:valAx>
      <c:spPr>
        <a:noFill/>
        <a:ln>
          <a:noFill/>
        </a:ln>
        <a:effectLst/>
      </c:spPr>
    </c:plotArea>
    <c:plotVisOnly val="1"/>
    <c:dispBlanksAs val="gap"/>
    <c:showDLblsOverMax val="0"/>
  </c:chart>
  <c:spPr>
    <a:noFill/>
    <a:ln>
      <a:noFill/>
    </a:ln>
    <a:effectLst/>
  </c:spPr>
  <c:txPr>
    <a:bodyPr/>
    <a:lstStyle/>
    <a:p>
      <a:pPr>
        <a:defR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789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5047" y="0"/>
            <a:ext cx="2941532" cy="497897"/>
          </a:xfrm>
          <a:prstGeom prst="rect">
            <a:avLst/>
          </a:prstGeom>
        </p:spPr>
        <p:txBody>
          <a:bodyPr vert="horz" lIns="91440" tIns="45720" rIns="91440" bIns="45720" rtlCol="0"/>
          <a:lstStyle>
            <a:lvl1pPr algn="r">
              <a:defRPr sz="1200"/>
            </a:lvl1pPr>
          </a:lstStyle>
          <a:p>
            <a:fld id="{318D2FCE-0D53-4707-AA3D-7FD617C28AE8}" type="datetimeFigureOut">
              <a:rPr lang="en-GB" smtClean="0"/>
              <a:t>08/10/2014</a:t>
            </a:fld>
            <a:endParaRPr lang="en-GB"/>
          </a:p>
        </p:txBody>
      </p:sp>
      <p:sp>
        <p:nvSpPr>
          <p:cNvPr id="4" name="Footer Placeholder 3"/>
          <p:cNvSpPr>
            <a:spLocks noGrp="1"/>
          </p:cNvSpPr>
          <p:nvPr>
            <p:ph type="ftr" sz="quarter" idx="2"/>
          </p:nvPr>
        </p:nvSpPr>
        <p:spPr>
          <a:xfrm>
            <a:off x="0" y="9425568"/>
            <a:ext cx="2941532" cy="4978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5047" y="9425568"/>
            <a:ext cx="2941532" cy="497895"/>
          </a:xfrm>
          <a:prstGeom prst="rect">
            <a:avLst/>
          </a:prstGeom>
        </p:spPr>
        <p:txBody>
          <a:bodyPr vert="horz" lIns="91440" tIns="45720" rIns="91440" bIns="45720" rtlCol="0" anchor="b"/>
          <a:lstStyle>
            <a:lvl1pPr algn="r">
              <a:defRPr sz="1200"/>
            </a:lvl1pPr>
          </a:lstStyle>
          <a:p>
            <a:fld id="{1CFFF5F8-15B5-40DD-BAA4-5ED7888369CA}" type="slidenum">
              <a:rPr lang="en-GB" smtClean="0"/>
              <a:t>‹#›</a:t>
            </a:fld>
            <a:endParaRPr lang="en-GB"/>
          </a:p>
        </p:txBody>
      </p:sp>
    </p:spTree>
    <p:extLst>
      <p:ext uri="{BB962C8B-B14F-4D97-AF65-F5344CB8AC3E}">
        <p14:creationId xmlns:p14="http://schemas.microsoft.com/office/powerpoint/2010/main" val="5491357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045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4025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71936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955730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2286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0EF52CC-F3D9-41D4-BCE4-C208E61A3F31}" type="datetimeFigureOut">
              <a:rPr lang="en-US" smtClean="0"/>
              <a:t>10/8/2014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32153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0EF52CC-F3D9-41D4-BCE4-C208E61A3F31}" type="datetimeFigureOut">
              <a:rPr lang="en-US" smtClean="0"/>
              <a:t>10/8/2014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63125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997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smtClean="0"/>
              <a:t>10/8/2014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204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753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499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65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10/8/2014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317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10/8/2014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21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smtClean="0"/>
              <a:t>10/8/2014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054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642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77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t>10/8/2014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1699456"/>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449" y="2556164"/>
            <a:ext cx="8144134" cy="1664915"/>
          </a:xfrm>
        </p:spPr>
        <p:txBody>
          <a:bodyPr/>
          <a:lstStyle/>
          <a:p>
            <a:r>
              <a:rPr lang="en-GB" dirty="0" smtClean="0"/>
              <a:t>The </a:t>
            </a:r>
            <a:r>
              <a:rPr lang="en-GB" dirty="0" err="1" smtClean="0"/>
              <a:t>MoJ</a:t>
            </a:r>
            <a:r>
              <a:rPr lang="en-GB" dirty="0" smtClean="0"/>
              <a:t> Consultation (2): Transforming Legal Aid</a:t>
            </a:r>
            <a:endParaRPr lang="en-GB" dirty="0"/>
          </a:p>
        </p:txBody>
      </p:sp>
      <p:sp>
        <p:nvSpPr>
          <p:cNvPr id="3" name="Subtitle 2"/>
          <p:cNvSpPr>
            <a:spLocks noGrp="1"/>
          </p:cNvSpPr>
          <p:nvPr>
            <p:ph type="subTitle" idx="1"/>
          </p:nvPr>
        </p:nvSpPr>
        <p:spPr>
          <a:xfrm>
            <a:off x="1586428" y="4691494"/>
            <a:ext cx="8912591" cy="1117687"/>
          </a:xfrm>
        </p:spPr>
        <p:txBody>
          <a:bodyPr>
            <a:noAutofit/>
          </a:bodyPr>
          <a:lstStyle/>
          <a:p>
            <a:r>
              <a:rPr lang="en-GB" sz="2800" dirty="0" smtClean="0"/>
              <a:t>#</a:t>
            </a:r>
            <a:r>
              <a:rPr lang="en-GB" sz="2800" dirty="0" err="1" smtClean="0"/>
              <a:t>LCCSADrive</a:t>
            </a:r>
            <a:r>
              <a:rPr lang="en-GB" sz="2800" dirty="0" smtClean="0"/>
              <a:t> – 08/10/14 </a:t>
            </a:r>
          </a:p>
          <a:p>
            <a:r>
              <a:rPr lang="en-GB" sz="2800" dirty="0" smtClean="0"/>
              <a:t>Greg </a:t>
            </a:r>
            <a:r>
              <a:rPr lang="en-GB" sz="2800" dirty="0" smtClean="0"/>
              <a:t>Powell</a:t>
            </a:r>
          </a:p>
          <a:p>
            <a:r>
              <a:rPr lang="en-GB" sz="2400" dirty="0" smtClean="0"/>
              <a:t>Powell </a:t>
            </a:r>
            <a:r>
              <a:rPr lang="en-GB" sz="2400" dirty="0" smtClean="0"/>
              <a:t>Spencer &amp; Partners (@</a:t>
            </a:r>
            <a:r>
              <a:rPr lang="en-GB" sz="2400" dirty="0" err="1" smtClean="0"/>
              <a:t>PSPLawUK</a:t>
            </a:r>
            <a:r>
              <a:rPr lang="en-GB" sz="2400" dirty="0" smtClean="0"/>
              <a:t>)</a:t>
            </a:r>
            <a:endParaRPr lang="en-GB" sz="2400" dirty="0"/>
          </a:p>
        </p:txBody>
      </p:sp>
    </p:spTree>
    <p:extLst>
      <p:ext uri="{BB962C8B-B14F-4D97-AF65-F5344CB8AC3E}">
        <p14:creationId xmlns:p14="http://schemas.microsoft.com/office/powerpoint/2010/main" val="314132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Assumption 1: Work volumes remain constant at 2012/13 levels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1006" y="2347264"/>
            <a:ext cx="9473176" cy="4147054"/>
          </a:xfrm>
        </p:spPr>
      </p:pic>
    </p:spTree>
    <p:extLst>
      <p:ext uri="{BB962C8B-B14F-4D97-AF65-F5344CB8AC3E}">
        <p14:creationId xmlns:p14="http://schemas.microsoft.com/office/powerpoint/2010/main" val="1739417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Assumption 1: Work volumes remain constant at 2012/13 levels</a:t>
            </a:r>
          </a:p>
        </p:txBody>
      </p:sp>
      <p:sp>
        <p:nvSpPr>
          <p:cNvPr id="3" name="Content Placeholder 2"/>
          <p:cNvSpPr>
            <a:spLocks noGrp="1"/>
          </p:cNvSpPr>
          <p:nvPr>
            <p:ph sz="half" idx="1"/>
          </p:nvPr>
        </p:nvSpPr>
        <p:spPr>
          <a:xfrm>
            <a:off x="592021" y="5639352"/>
            <a:ext cx="10505469" cy="916168"/>
          </a:xfrm>
        </p:spPr>
        <p:txBody>
          <a:bodyPr/>
          <a:lstStyle/>
          <a:p>
            <a:pPr marL="0" indent="0">
              <a:buNone/>
            </a:pPr>
            <a:r>
              <a:rPr lang="en-GB" dirty="0" smtClean="0"/>
              <a:t>The trend appears similar to 2012/13 and substantially less than 2013/14</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18541" y="2193864"/>
            <a:ext cx="7706013" cy="3200090"/>
          </a:xfrm>
        </p:spPr>
      </p:pic>
    </p:spTree>
    <p:extLst>
      <p:ext uri="{BB962C8B-B14F-4D97-AF65-F5344CB8AC3E}">
        <p14:creationId xmlns:p14="http://schemas.microsoft.com/office/powerpoint/2010/main" val="3223249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Assumption 1: Work volumes remain constant at 2012/13 levels</a:t>
            </a:r>
          </a:p>
        </p:txBody>
      </p:sp>
      <p:sp>
        <p:nvSpPr>
          <p:cNvPr id="3" name="Content Placeholder 2"/>
          <p:cNvSpPr>
            <a:spLocks noGrp="1"/>
          </p:cNvSpPr>
          <p:nvPr>
            <p:ph sz="half" idx="1"/>
          </p:nvPr>
        </p:nvSpPr>
        <p:spPr>
          <a:xfrm>
            <a:off x="8124938" y="3731746"/>
            <a:ext cx="4338488" cy="1421638"/>
          </a:xfrm>
        </p:spPr>
        <p:txBody>
          <a:bodyPr>
            <a:normAutofit/>
          </a:bodyPr>
          <a:lstStyle/>
          <a:p>
            <a:pPr marL="0" indent="0">
              <a:buNone/>
            </a:pPr>
            <a:r>
              <a:rPr lang="en-GB" sz="3200" dirty="0" smtClean="0"/>
              <a:t>This trend appears severely downwards </a:t>
            </a:r>
            <a:endParaRPr lang="en-GB"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3420" y="2423622"/>
            <a:ext cx="7672993" cy="4037887"/>
          </a:xfrm>
        </p:spPr>
      </p:pic>
    </p:spTree>
    <p:extLst>
      <p:ext uri="{BB962C8B-B14F-4D97-AF65-F5344CB8AC3E}">
        <p14:creationId xmlns:p14="http://schemas.microsoft.com/office/powerpoint/2010/main" val="1480464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Assumption 1: Work volumes remain constant at 2012/13 levels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8217" y="2360093"/>
            <a:ext cx="9223086" cy="4074854"/>
          </a:xfrm>
        </p:spPr>
      </p:pic>
    </p:spTree>
    <p:extLst>
      <p:ext uri="{BB962C8B-B14F-4D97-AF65-F5344CB8AC3E}">
        <p14:creationId xmlns:p14="http://schemas.microsoft.com/office/powerpoint/2010/main" val="1420554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37" y="238124"/>
            <a:ext cx="4796056" cy="6372225"/>
          </a:xfrm>
          <a:prstGeom prst="rect">
            <a:avLst/>
          </a:prstGeom>
        </p:spPr>
      </p:pic>
      <p:sp>
        <p:nvSpPr>
          <p:cNvPr id="8" name="TextBox 7"/>
          <p:cNvSpPr txBox="1"/>
          <p:nvPr/>
        </p:nvSpPr>
        <p:spPr>
          <a:xfrm>
            <a:off x="5057775" y="581024"/>
            <a:ext cx="5429250" cy="6186309"/>
          </a:xfrm>
          <a:prstGeom prst="rect">
            <a:avLst/>
          </a:prstGeom>
          <a:noFill/>
        </p:spPr>
        <p:txBody>
          <a:bodyPr wrap="square" rtlCol="0">
            <a:spAutoFit/>
          </a:bodyPr>
          <a:lstStyle/>
          <a:p>
            <a:r>
              <a:rPr lang="en-GB" sz="2800" dirty="0" smtClean="0"/>
              <a:t>The trend from 2012/13 was downwards but it is a more mixed picture which reflects possibly the transfer of work between VHCC and Crown Court and a trend for Magistrates’ to decline jurisdiction? </a:t>
            </a:r>
          </a:p>
          <a:p>
            <a:endParaRPr lang="en-GB" sz="2800" dirty="0"/>
          </a:p>
          <a:p>
            <a:r>
              <a:rPr lang="en-GB" sz="2800" dirty="0" smtClean="0"/>
              <a:t>In summary the </a:t>
            </a:r>
            <a:r>
              <a:rPr lang="en-GB" sz="2800" dirty="0" err="1" smtClean="0"/>
              <a:t>MoJ</a:t>
            </a:r>
            <a:r>
              <a:rPr lang="en-GB" sz="2800" dirty="0" smtClean="0"/>
              <a:t> assumption that work volumes remains constant is not evidenced by the figures.</a:t>
            </a:r>
          </a:p>
          <a:p>
            <a:endParaRPr lang="en-GB" sz="3200" dirty="0"/>
          </a:p>
          <a:p>
            <a:endParaRPr lang="en-GB" sz="2800" dirty="0"/>
          </a:p>
        </p:txBody>
      </p:sp>
    </p:spTree>
    <p:extLst>
      <p:ext uri="{BB962C8B-B14F-4D97-AF65-F5344CB8AC3E}">
        <p14:creationId xmlns:p14="http://schemas.microsoft.com/office/powerpoint/2010/main" val="396516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0" y="657225"/>
            <a:ext cx="9667875" cy="5262979"/>
          </a:xfrm>
          <a:prstGeom prst="rect">
            <a:avLst/>
          </a:prstGeom>
          <a:noFill/>
        </p:spPr>
        <p:txBody>
          <a:bodyPr wrap="square" rtlCol="0">
            <a:spAutoFit/>
          </a:bodyPr>
          <a:lstStyle/>
          <a:p>
            <a:r>
              <a:rPr lang="en-GB" sz="4800" i="1" dirty="0" smtClean="0"/>
              <a:t>“</a:t>
            </a:r>
            <a:r>
              <a:rPr lang="en-GB" sz="4800" i="1" dirty="0"/>
              <a:t>KPMG following discussions with the </a:t>
            </a:r>
            <a:r>
              <a:rPr lang="en-GB" sz="4800" i="1" dirty="0" err="1"/>
              <a:t>MoJ</a:t>
            </a:r>
            <a:r>
              <a:rPr lang="en-GB" sz="4800" i="1" dirty="0"/>
              <a:t> and TLS, and based on expert knowledge of the behaviour of markets made a number of modelling assumptions as to how providers would be likely to behave in the </a:t>
            </a:r>
            <a:r>
              <a:rPr lang="en-GB" sz="4800" i="1" dirty="0" smtClean="0"/>
              <a:t>future.”</a:t>
            </a:r>
            <a:endParaRPr lang="en-GB" sz="4800" i="1" dirty="0"/>
          </a:p>
        </p:txBody>
      </p:sp>
    </p:spTree>
    <p:extLst>
      <p:ext uri="{BB962C8B-B14F-4D97-AF65-F5344CB8AC3E}">
        <p14:creationId xmlns:p14="http://schemas.microsoft.com/office/powerpoint/2010/main" val="123328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 y="461962"/>
            <a:ext cx="11876825" cy="5843588"/>
          </a:xfrm>
          <a:prstGeom prst="rect">
            <a:avLst/>
          </a:prstGeom>
        </p:spPr>
      </p:pic>
    </p:spTree>
    <p:extLst>
      <p:ext uri="{BB962C8B-B14F-4D97-AF65-F5344CB8AC3E}">
        <p14:creationId xmlns:p14="http://schemas.microsoft.com/office/powerpoint/2010/main" val="3844803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 y="300037"/>
            <a:ext cx="11110913" cy="6137564"/>
          </a:xfrm>
          <a:prstGeom prst="rect">
            <a:avLst/>
          </a:prstGeom>
        </p:spPr>
      </p:pic>
    </p:spTree>
    <p:extLst>
      <p:ext uri="{BB962C8B-B14F-4D97-AF65-F5344CB8AC3E}">
        <p14:creationId xmlns:p14="http://schemas.microsoft.com/office/powerpoint/2010/main" val="3902570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47725"/>
            <a:ext cx="9686925" cy="5078313"/>
          </a:xfrm>
          <a:prstGeom prst="rect">
            <a:avLst/>
          </a:prstGeom>
          <a:noFill/>
        </p:spPr>
        <p:txBody>
          <a:bodyPr wrap="square" rtlCol="0">
            <a:spAutoFit/>
          </a:bodyPr>
          <a:lstStyle/>
          <a:p>
            <a:r>
              <a:rPr lang="en-GB" sz="5400" dirty="0"/>
              <a:t>Assumption 2: Providers would on average be prepared to give up up-to 50% of their own client work in order to meet larger duty provider contract </a:t>
            </a:r>
            <a:r>
              <a:rPr lang="en-GB" sz="5400" dirty="0" smtClean="0"/>
              <a:t>volumes.</a:t>
            </a:r>
            <a:endParaRPr lang="en-GB" sz="5400" dirty="0"/>
          </a:p>
        </p:txBody>
      </p:sp>
    </p:spTree>
    <p:extLst>
      <p:ext uri="{BB962C8B-B14F-4D97-AF65-F5344CB8AC3E}">
        <p14:creationId xmlns:p14="http://schemas.microsoft.com/office/powerpoint/2010/main" val="3216743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95634"/>
            <a:ext cx="8144134" cy="1373070"/>
          </a:xfrm>
        </p:spPr>
        <p:txBody>
          <a:bodyPr/>
          <a:lstStyle/>
          <a:p>
            <a:pPr algn="l"/>
            <a:r>
              <a:rPr lang="en-GB" sz="4000" dirty="0" smtClean="0"/>
              <a:t>Assumption 3: That positive profitability would be sufficient to ensure viability for providers</a:t>
            </a:r>
            <a:endParaRPr lang="en-GB" sz="4000" dirty="0"/>
          </a:p>
        </p:txBody>
      </p:sp>
    </p:spTree>
    <p:extLst>
      <p:ext uri="{BB962C8B-B14F-4D97-AF65-F5344CB8AC3E}">
        <p14:creationId xmlns:p14="http://schemas.microsoft.com/office/powerpoint/2010/main" val="2304170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Its Politics not Money (Austerity)	</a:t>
            </a:r>
            <a:endParaRPr lang="en-GB" dirty="0"/>
          </a:p>
        </p:txBody>
      </p:sp>
      <p:sp>
        <p:nvSpPr>
          <p:cNvPr id="3" name="Content Placeholder 2"/>
          <p:cNvSpPr>
            <a:spLocks noGrp="1"/>
          </p:cNvSpPr>
          <p:nvPr>
            <p:ph idx="1"/>
          </p:nvPr>
        </p:nvSpPr>
        <p:spPr>
          <a:xfrm>
            <a:off x="680321" y="2336873"/>
            <a:ext cx="9613861" cy="4206802"/>
          </a:xfrm>
        </p:spPr>
        <p:txBody>
          <a:bodyPr>
            <a:normAutofit fontScale="92500" lnSpcReduction="20000"/>
          </a:bodyPr>
          <a:lstStyle/>
          <a:p>
            <a:pPr marL="0" indent="0">
              <a:buNone/>
            </a:pPr>
            <a:r>
              <a:rPr lang="en-GB" dirty="0" smtClean="0"/>
              <a:t>Corporate welfare costs tax payers £85 billion per year.</a:t>
            </a:r>
          </a:p>
          <a:p>
            <a:pPr marL="0" indent="0">
              <a:buNone/>
            </a:pPr>
            <a:endParaRPr lang="en-GB" sz="1300" dirty="0" smtClean="0"/>
          </a:p>
          <a:p>
            <a:pPr marL="0" indent="0">
              <a:buNone/>
            </a:pPr>
            <a:r>
              <a:rPr lang="en-GB" dirty="0" smtClean="0"/>
              <a:t>This includes nearly £5 billion spent by the Department for Business on marketing, business coaching and advocacy services (The Guardian, 7</a:t>
            </a:r>
            <a:r>
              <a:rPr lang="en-GB" baseline="30000" dirty="0" smtClean="0"/>
              <a:t> </a:t>
            </a:r>
            <a:r>
              <a:rPr lang="en-GB" dirty="0" smtClean="0"/>
              <a:t>October 2014).</a:t>
            </a:r>
          </a:p>
          <a:p>
            <a:pPr marL="0" indent="0">
              <a:buNone/>
            </a:pPr>
            <a:endParaRPr lang="en-GB" sz="1300" dirty="0"/>
          </a:p>
          <a:p>
            <a:pPr marL="0" indent="0">
              <a:buNone/>
            </a:pPr>
            <a:r>
              <a:rPr lang="en-GB" dirty="0" smtClean="0"/>
              <a:t>The MoD overspends £6.5 billion on equipment with major orders likely to be delivered near 40 years late (Sky New, January 2013)</a:t>
            </a:r>
          </a:p>
          <a:p>
            <a:pPr marL="0" indent="0">
              <a:buNone/>
            </a:pPr>
            <a:endParaRPr lang="en-GB" sz="1300" dirty="0"/>
          </a:p>
          <a:p>
            <a:pPr marL="0" indent="0">
              <a:buNone/>
            </a:pPr>
            <a:r>
              <a:rPr lang="en-GB" dirty="0" smtClean="0"/>
              <a:t>NHS Budget for 2012/13 was around £109 billion (NHS website)</a:t>
            </a:r>
          </a:p>
          <a:p>
            <a:pPr marL="0" indent="0">
              <a:buNone/>
            </a:pPr>
            <a:endParaRPr lang="en-GB" sz="1300" dirty="0"/>
          </a:p>
          <a:p>
            <a:pPr marL="0" indent="0">
              <a:buNone/>
            </a:pPr>
            <a:r>
              <a:rPr lang="en-GB" dirty="0" smtClean="0"/>
              <a:t>Total gross expenditure of Camden Council exceeded £1 billion in 2012/13 which is more than the entire criminal legal aid expenditure for England and Wales (Camden Council Budget Book)</a:t>
            </a:r>
          </a:p>
        </p:txBody>
      </p:sp>
    </p:spTree>
    <p:extLst>
      <p:ext uri="{BB962C8B-B14F-4D97-AF65-F5344CB8AC3E}">
        <p14:creationId xmlns:p14="http://schemas.microsoft.com/office/powerpoint/2010/main" val="553826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72" y="3141383"/>
            <a:ext cx="9613860" cy="1090788"/>
          </a:xfrm>
        </p:spPr>
        <p:txBody>
          <a:bodyPr>
            <a:normAutofit fontScale="90000"/>
          </a:bodyPr>
          <a:lstStyle/>
          <a:p>
            <a:pPr algn="l"/>
            <a:r>
              <a:rPr lang="en-GB" dirty="0"/>
              <a:t>Assumption 4: 15% latent capacity exists within providers who may also re-allocate staff to work on criminal legal aid  </a:t>
            </a:r>
            <a:br>
              <a:rPr lang="en-GB" dirty="0"/>
            </a:br>
            <a:endParaRPr lang="en-GB" dirty="0"/>
          </a:p>
        </p:txBody>
      </p:sp>
    </p:spTree>
    <p:extLst>
      <p:ext uri="{BB962C8B-B14F-4D97-AF65-F5344CB8AC3E}">
        <p14:creationId xmlns:p14="http://schemas.microsoft.com/office/powerpoint/2010/main" val="4128293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1428750"/>
            <a:ext cx="9344025" cy="3785652"/>
          </a:xfrm>
          <a:prstGeom prst="rect">
            <a:avLst/>
          </a:prstGeom>
          <a:noFill/>
        </p:spPr>
        <p:txBody>
          <a:bodyPr wrap="square" rtlCol="0">
            <a:spAutoFit/>
          </a:bodyPr>
          <a:lstStyle/>
          <a:p>
            <a:r>
              <a:rPr lang="en-GB" sz="6000" dirty="0" smtClean="0"/>
              <a:t>Assumption 5: Providers have capacity for 20% organic growth through recruitment </a:t>
            </a:r>
            <a:endParaRPr lang="en-GB" sz="6000" dirty="0"/>
          </a:p>
        </p:txBody>
      </p:sp>
    </p:spTree>
    <p:extLst>
      <p:ext uri="{BB962C8B-B14F-4D97-AF65-F5344CB8AC3E}">
        <p14:creationId xmlns:p14="http://schemas.microsoft.com/office/powerpoint/2010/main" val="3405510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50" y="1314450"/>
            <a:ext cx="9791700" cy="4247317"/>
          </a:xfrm>
          <a:prstGeom prst="rect">
            <a:avLst/>
          </a:prstGeom>
          <a:noFill/>
        </p:spPr>
        <p:txBody>
          <a:bodyPr wrap="square" rtlCol="0">
            <a:spAutoFit/>
          </a:bodyPr>
          <a:lstStyle/>
          <a:p>
            <a:r>
              <a:rPr lang="en-GB" sz="5400" dirty="0" smtClean="0"/>
              <a:t>Assumption 6: That a threshold for market consolidation of 25% is reasonable and that there would be 4 new entrants per area </a:t>
            </a:r>
            <a:endParaRPr lang="en-GB" sz="5400" dirty="0"/>
          </a:p>
        </p:txBody>
      </p:sp>
    </p:spTree>
    <p:extLst>
      <p:ext uri="{BB962C8B-B14F-4D97-AF65-F5344CB8AC3E}">
        <p14:creationId xmlns:p14="http://schemas.microsoft.com/office/powerpoint/2010/main" val="2744101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Consultation Questions</a:t>
            </a:r>
            <a:endParaRPr lang="en-GB" dirty="0"/>
          </a:p>
        </p:txBody>
      </p:sp>
      <p:sp>
        <p:nvSpPr>
          <p:cNvPr id="3" name="Content Placeholder 2"/>
          <p:cNvSpPr>
            <a:spLocks noGrp="1"/>
          </p:cNvSpPr>
          <p:nvPr>
            <p:ph idx="1"/>
          </p:nvPr>
        </p:nvSpPr>
        <p:spPr>
          <a:xfrm>
            <a:off x="680321" y="2336872"/>
            <a:ext cx="9613861" cy="4311577"/>
          </a:xfrm>
        </p:spPr>
        <p:txBody>
          <a:bodyPr>
            <a:normAutofit fontScale="92500"/>
          </a:bodyPr>
          <a:lstStyle/>
          <a:p>
            <a:pPr marL="457200" indent="-457200">
              <a:buAutoNum type="arabicParenR"/>
            </a:pPr>
            <a:r>
              <a:rPr lang="en-GB" dirty="0" smtClean="0"/>
              <a:t>Do you have any comments on the findings of the </a:t>
            </a:r>
            <a:r>
              <a:rPr lang="en-GB" dirty="0" err="1" smtClean="0"/>
              <a:t>Otterburn</a:t>
            </a:r>
            <a:r>
              <a:rPr lang="en-GB" dirty="0" smtClean="0"/>
              <a:t> report, including the observations set out at pages 5 to 8 of his Report? </a:t>
            </a:r>
          </a:p>
          <a:p>
            <a:pPr marL="457200" indent="-457200">
              <a:buAutoNum type="arabicParenR"/>
            </a:pPr>
            <a:r>
              <a:rPr lang="en-GB" dirty="0" smtClean="0"/>
              <a:t>Do you have any comments on the assumptions adopted by KPMG?</a:t>
            </a:r>
          </a:p>
          <a:p>
            <a:pPr marL="457200" indent="-457200">
              <a:buAutoNum type="arabicParenR"/>
            </a:pPr>
            <a:r>
              <a:rPr lang="en-GB" dirty="0" smtClean="0"/>
              <a:t>Do you have any comments on the analysis produced by KPMG?</a:t>
            </a:r>
          </a:p>
          <a:p>
            <a:pPr marL="457200" indent="-457200">
              <a:buAutoNum type="arabicParenR"/>
            </a:pPr>
            <a:r>
              <a:rPr lang="en-GB" dirty="0" smtClean="0"/>
              <a:t>Do you have any views on the </a:t>
            </a:r>
            <a:r>
              <a:rPr lang="en-GB" dirty="0" err="1" smtClean="0"/>
              <a:t>MoJ</a:t>
            </a:r>
            <a:r>
              <a:rPr lang="en-GB" dirty="0" smtClean="0"/>
              <a:t> comments set out in this document?</a:t>
            </a:r>
          </a:p>
          <a:p>
            <a:pPr marL="457200" indent="-457200">
              <a:buAutoNum type="arabicParenR"/>
            </a:pPr>
            <a:r>
              <a:rPr lang="en-GB" dirty="0" smtClean="0"/>
              <a:t>If the assumptions and data on which the KPMG recommendations are based remain appropriate, do you consider that there is any reason not to accept the maximum number of contract possible (525), as the </a:t>
            </a:r>
            <a:r>
              <a:rPr lang="en-GB" dirty="0" err="1" smtClean="0"/>
              <a:t>MoJ</a:t>
            </a:r>
            <a:r>
              <a:rPr lang="en-GB" dirty="0" smtClean="0"/>
              <a:t> have done?</a:t>
            </a:r>
          </a:p>
          <a:p>
            <a:pPr marL="457200" indent="-457200">
              <a:buAutoNum type="arabicParenR"/>
            </a:pPr>
            <a:r>
              <a:rPr lang="en-GB" dirty="0" smtClean="0"/>
              <a:t>Do you have any other views we should consider when deciding on the number of contracts?</a:t>
            </a:r>
            <a:endParaRPr lang="en-GB" dirty="0"/>
          </a:p>
        </p:txBody>
      </p:sp>
    </p:spTree>
    <p:extLst>
      <p:ext uri="{BB962C8B-B14F-4D97-AF65-F5344CB8AC3E}">
        <p14:creationId xmlns:p14="http://schemas.microsoft.com/office/powerpoint/2010/main" val="1099261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Conclusions</a:t>
            </a:r>
            <a:endParaRPr lang="en-GB" sz="5400" dirty="0"/>
          </a:p>
        </p:txBody>
      </p:sp>
      <p:sp>
        <p:nvSpPr>
          <p:cNvPr id="3" name="Content Placeholder 2"/>
          <p:cNvSpPr>
            <a:spLocks noGrp="1"/>
          </p:cNvSpPr>
          <p:nvPr>
            <p:ph idx="1"/>
          </p:nvPr>
        </p:nvSpPr>
        <p:spPr>
          <a:xfrm>
            <a:off x="212997" y="2160603"/>
            <a:ext cx="11387764" cy="1695300"/>
          </a:xfrm>
        </p:spPr>
        <p:txBody>
          <a:bodyPr/>
          <a:lstStyle/>
          <a:p>
            <a:pPr marL="0" indent="0">
              <a:buNone/>
            </a:pPr>
            <a:r>
              <a:rPr lang="en-GB" sz="1800" dirty="0" smtClean="0"/>
              <a:t>Any rational evidence based risk/cost benefit analysis would conclude that the scheme will not meet the objectives of;</a:t>
            </a:r>
          </a:p>
          <a:p>
            <a:pPr lvl="2"/>
            <a:r>
              <a:rPr lang="en-GB" dirty="0" smtClean="0"/>
              <a:t>That all firms will continue in business</a:t>
            </a:r>
          </a:p>
          <a:p>
            <a:pPr lvl="2"/>
            <a:r>
              <a:rPr lang="en-GB" dirty="0" smtClean="0"/>
              <a:t>That there will be long term stability</a:t>
            </a:r>
          </a:p>
          <a:p>
            <a:pPr lvl="2"/>
            <a:r>
              <a:rPr lang="en-GB" dirty="0" smtClean="0"/>
              <a:t>That there will be sufficient firms for future competition</a:t>
            </a:r>
          </a:p>
          <a:p>
            <a:pPr lvl="2"/>
            <a:endParaRPr lang="en-GB" dirty="0"/>
          </a:p>
          <a:p>
            <a:pPr lvl="2"/>
            <a:endParaRPr lang="en-GB" dirty="0" smtClean="0"/>
          </a:p>
          <a:p>
            <a:pPr lvl="2"/>
            <a:endParaRPr lang="en-GB" dirty="0"/>
          </a:p>
          <a:p>
            <a:pPr lvl="2"/>
            <a:endParaRPr lang="en-GB" dirty="0"/>
          </a:p>
          <a:p>
            <a:pPr lvl="2"/>
            <a:endParaRPr lang="en-GB" dirty="0" smtClean="0"/>
          </a:p>
        </p:txBody>
      </p:sp>
      <p:sp>
        <p:nvSpPr>
          <p:cNvPr id="6" name="TextBox 5"/>
          <p:cNvSpPr txBox="1"/>
          <p:nvPr/>
        </p:nvSpPr>
        <p:spPr>
          <a:xfrm>
            <a:off x="212997" y="3626346"/>
            <a:ext cx="11596335" cy="3231654"/>
          </a:xfrm>
          <a:prstGeom prst="rect">
            <a:avLst/>
          </a:prstGeom>
          <a:noFill/>
        </p:spPr>
        <p:txBody>
          <a:bodyPr wrap="square" rtlCol="0">
            <a:spAutoFit/>
          </a:bodyPr>
          <a:lstStyle/>
          <a:p>
            <a:r>
              <a:rPr lang="en-GB" dirty="0" smtClean="0"/>
              <a:t>The KPMG assumptions are not based on our reality and I have asked my professional body to commission an independent report to better inform me and the </a:t>
            </a:r>
            <a:r>
              <a:rPr lang="en-GB" dirty="0" err="1" smtClean="0"/>
              <a:t>MoJ</a:t>
            </a:r>
            <a:r>
              <a:rPr lang="en-GB" dirty="0" smtClean="0"/>
              <a:t> before a scheme which carries huge risks is implemented.</a:t>
            </a:r>
          </a:p>
          <a:p>
            <a:endParaRPr lang="en-GB" dirty="0"/>
          </a:p>
          <a:p>
            <a:r>
              <a:rPr lang="en-GB" dirty="0" smtClean="0"/>
              <a:t>Tell them? </a:t>
            </a:r>
          </a:p>
          <a:p>
            <a:pPr marL="285750" indent="-285750">
              <a:buFont typeface="Arial" panose="020B0604020202020204" pitchFamily="34" charset="0"/>
              <a:buChar char="•"/>
            </a:pPr>
            <a:r>
              <a:rPr lang="en-GB" dirty="0" smtClean="0"/>
              <a:t>I will not surrender any own client work</a:t>
            </a:r>
          </a:p>
          <a:p>
            <a:pPr marL="285750" indent="-285750">
              <a:buFont typeface="Arial" panose="020B0604020202020204" pitchFamily="34" charset="0"/>
              <a:buChar char="•"/>
            </a:pPr>
            <a:r>
              <a:rPr lang="en-GB" dirty="0" smtClean="0"/>
              <a:t>I do not have latent capacity</a:t>
            </a:r>
          </a:p>
          <a:p>
            <a:pPr marL="285750" indent="-285750">
              <a:buFont typeface="Arial" panose="020B0604020202020204" pitchFamily="34" charset="0"/>
              <a:buChar char="•"/>
            </a:pPr>
            <a:r>
              <a:rPr lang="en-GB" dirty="0" smtClean="0"/>
              <a:t>I do not have a basis to organically grow given the low margins and cuts</a:t>
            </a:r>
          </a:p>
          <a:p>
            <a:pPr marL="285750" indent="-285750">
              <a:buFont typeface="Arial" panose="020B0604020202020204" pitchFamily="34" charset="0"/>
              <a:buChar char="•"/>
            </a:pPr>
            <a:r>
              <a:rPr lang="en-GB" dirty="0" smtClean="0"/>
              <a:t>I do not have staff to redeploy </a:t>
            </a:r>
          </a:p>
          <a:p>
            <a:endParaRPr lang="en-GB" dirty="0" smtClean="0"/>
          </a:p>
          <a:p>
            <a:pPr algn="ctr"/>
            <a:r>
              <a:rPr lang="en-GB" sz="2400" dirty="0" smtClean="0"/>
              <a:t>Finally the risks and costs are so high if the scheme proceeds I will not bid? </a:t>
            </a:r>
            <a:endParaRPr lang="en-GB" sz="2400" dirty="0"/>
          </a:p>
        </p:txBody>
      </p:sp>
    </p:spTree>
    <p:extLst>
      <p:ext uri="{BB962C8B-B14F-4D97-AF65-F5344CB8AC3E}">
        <p14:creationId xmlns:p14="http://schemas.microsoft.com/office/powerpoint/2010/main" val="50268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Ministry of Justice	</a:t>
            </a:r>
            <a:endParaRPr lang="en-GB" dirty="0"/>
          </a:p>
        </p:txBody>
      </p:sp>
      <p:sp>
        <p:nvSpPr>
          <p:cNvPr id="3" name="Content Placeholder 2"/>
          <p:cNvSpPr>
            <a:spLocks noGrp="1"/>
          </p:cNvSpPr>
          <p:nvPr>
            <p:ph idx="1"/>
          </p:nvPr>
        </p:nvSpPr>
        <p:spPr>
          <a:xfrm>
            <a:off x="680321" y="2336872"/>
            <a:ext cx="9613861" cy="4330627"/>
          </a:xfrm>
        </p:spPr>
        <p:txBody>
          <a:bodyPr>
            <a:normAutofit fontScale="92500" lnSpcReduction="20000"/>
          </a:bodyPr>
          <a:lstStyle/>
          <a:p>
            <a:pPr marL="457200" indent="-457200">
              <a:buAutoNum type="arabicParenR"/>
            </a:pPr>
            <a:r>
              <a:rPr lang="en-GB" dirty="0" smtClean="0"/>
              <a:t>“That all those who provide criminal legal aid services could continue to do so”</a:t>
            </a:r>
          </a:p>
          <a:p>
            <a:pPr marL="457200" indent="-457200">
              <a:buAutoNum type="arabicParenR"/>
            </a:pPr>
            <a:r>
              <a:rPr lang="en-GB" dirty="0" smtClean="0"/>
              <a:t>“That the proposals deliver the necessary savings to the public purse”</a:t>
            </a:r>
          </a:p>
          <a:p>
            <a:pPr marL="457200" indent="-457200">
              <a:buFont typeface="Arial" panose="020B0604020202020204" pitchFamily="34" charset="0"/>
              <a:buAutoNum type="arabicParenR"/>
            </a:pPr>
            <a:r>
              <a:rPr lang="en-GB" dirty="0"/>
              <a:t>Comment on KPMG assumptions </a:t>
            </a:r>
            <a:endParaRPr lang="en-GB" dirty="0" smtClean="0"/>
          </a:p>
          <a:p>
            <a:pPr marL="457200" indent="-457200">
              <a:buAutoNum type="arabicParenR"/>
            </a:pPr>
            <a:r>
              <a:rPr lang="en-GB" dirty="0" smtClean="0"/>
              <a:t>“That a limited number of duty contracts will deliver a long term and sustainable way forward”</a:t>
            </a:r>
          </a:p>
          <a:p>
            <a:pPr marL="457200" indent="-457200">
              <a:buAutoNum type="arabicParenR"/>
            </a:pPr>
            <a:r>
              <a:rPr lang="en-GB" dirty="0" smtClean="0"/>
              <a:t>Note “the dual contracting model and the decision to limit the number of contracts are not within the scope of the consultation”</a:t>
            </a:r>
          </a:p>
          <a:p>
            <a:pPr marL="457200" indent="-457200">
              <a:buAutoNum type="arabicParenR"/>
            </a:pPr>
            <a:r>
              <a:rPr lang="en-GB" dirty="0" smtClean="0"/>
              <a:t>The market to be competitive in future tendering rounds </a:t>
            </a:r>
          </a:p>
          <a:p>
            <a:pPr marL="457200" indent="-457200">
              <a:buAutoNum type="arabicParenR"/>
            </a:pPr>
            <a:r>
              <a:rPr lang="en-GB" dirty="0" smtClean="0"/>
              <a:t>What does the </a:t>
            </a:r>
            <a:r>
              <a:rPr lang="en-GB" dirty="0" err="1" smtClean="0"/>
              <a:t>MoJ</a:t>
            </a:r>
            <a:r>
              <a:rPr lang="en-GB" dirty="0" smtClean="0"/>
              <a:t> want? Information from legal aid practitioners relevant to the research analysis so that ministers can decide on the number of contracts to be offered.</a:t>
            </a:r>
          </a:p>
          <a:p>
            <a:pPr marL="457200" indent="-457200">
              <a:buAutoNum type="arabicParenR"/>
            </a:pPr>
            <a:r>
              <a:rPr lang="en-GB" dirty="0" smtClean="0"/>
              <a:t>Specifically comment on </a:t>
            </a:r>
            <a:r>
              <a:rPr lang="en-GB" dirty="0" err="1" smtClean="0"/>
              <a:t>Otterburn</a:t>
            </a:r>
            <a:r>
              <a:rPr lang="en-GB" dirty="0" smtClean="0"/>
              <a:t> pages 5 – 8</a:t>
            </a:r>
          </a:p>
          <a:p>
            <a:pPr marL="0" indent="0">
              <a:buNone/>
            </a:pPr>
            <a:endParaRPr lang="en-GB" dirty="0" smtClean="0"/>
          </a:p>
        </p:txBody>
      </p:sp>
    </p:spTree>
    <p:extLst>
      <p:ext uri="{BB962C8B-B14F-4D97-AF65-F5344CB8AC3E}">
        <p14:creationId xmlns:p14="http://schemas.microsoft.com/office/powerpoint/2010/main" val="164775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Otterburn</a:t>
            </a:r>
            <a:r>
              <a:rPr lang="en-GB" dirty="0" smtClean="0"/>
              <a:t> Report: Pages 5 - 8 </a:t>
            </a:r>
            <a:endParaRPr lang="en-GB" dirty="0"/>
          </a:p>
        </p:txBody>
      </p:sp>
      <p:sp>
        <p:nvSpPr>
          <p:cNvPr id="3" name="Content Placeholder 2"/>
          <p:cNvSpPr>
            <a:spLocks noGrp="1"/>
          </p:cNvSpPr>
          <p:nvPr>
            <p:ph idx="1"/>
          </p:nvPr>
        </p:nvSpPr>
        <p:spPr>
          <a:xfrm>
            <a:off x="680321" y="2152650"/>
            <a:ext cx="10273429" cy="4638675"/>
          </a:xfrm>
        </p:spPr>
        <p:txBody>
          <a:bodyPr>
            <a:normAutofit fontScale="62500" lnSpcReduction="20000"/>
          </a:bodyPr>
          <a:lstStyle/>
          <a:p>
            <a:pPr marL="0" indent="0">
              <a:buNone/>
            </a:pPr>
            <a:r>
              <a:rPr lang="en-GB" sz="3300" u="sng" dirty="0" smtClean="0"/>
              <a:t>Principal Findings</a:t>
            </a:r>
          </a:p>
          <a:p>
            <a:r>
              <a:rPr lang="en-GB" sz="3300" dirty="0" smtClean="0"/>
              <a:t>A 5% average net profit margin, lower for larger firms</a:t>
            </a:r>
          </a:p>
          <a:p>
            <a:r>
              <a:rPr lang="en-GB" sz="3300" dirty="0"/>
              <a:t>F</a:t>
            </a:r>
            <a:r>
              <a:rPr lang="en-GB" sz="3300" dirty="0" smtClean="0"/>
              <a:t>irms have already reduced overheads</a:t>
            </a:r>
          </a:p>
          <a:p>
            <a:r>
              <a:rPr lang="en-GB" sz="3300" dirty="0"/>
              <a:t>T</a:t>
            </a:r>
            <a:r>
              <a:rPr lang="en-GB" sz="3300" dirty="0" smtClean="0"/>
              <a:t>he supplier base is fragile</a:t>
            </a:r>
          </a:p>
          <a:p>
            <a:r>
              <a:rPr lang="en-GB" sz="3300" dirty="0" smtClean="0"/>
              <a:t>Cuts would have a disproportionate effect in London and the South East</a:t>
            </a:r>
          </a:p>
          <a:p>
            <a:r>
              <a:rPr lang="en-GB" sz="3300" dirty="0" smtClean="0"/>
              <a:t>Fee reduction should not take place before consolidation as this makes it more difficult to restructure</a:t>
            </a:r>
          </a:p>
          <a:p>
            <a:r>
              <a:rPr lang="en-GB" sz="3300" dirty="0" smtClean="0"/>
              <a:t>Contracts of £1.1m for police stations, magistrates court and crown court litigation to enable a viable practice in  London</a:t>
            </a:r>
          </a:p>
          <a:p>
            <a:r>
              <a:rPr lang="en-GB" sz="3300" dirty="0" smtClean="0"/>
              <a:t>Good small firms may be excluded and large suppliers may contract </a:t>
            </a:r>
          </a:p>
          <a:p>
            <a:r>
              <a:rPr lang="en-GB" sz="3300" dirty="0" err="1" smtClean="0"/>
              <a:t>MoJ</a:t>
            </a:r>
            <a:r>
              <a:rPr lang="en-GB" sz="3300" dirty="0" smtClean="0"/>
              <a:t> should take a different approach in rural areas</a:t>
            </a:r>
          </a:p>
          <a:p>
            <a:r>
              <a:rPr lang="en-GB" sz="3300" dirty="0" smtClean="0"/>
              <a:t>Management skills are limited</a:t>
            </a:r>
          </a:p>
          <a:p>
            <a:r>
              <a:rPr lang="en-GB" sz="3300" dirty="0" smtClean="0"/>
              <a:t>Financial constraints to growth</a:t>
            </a:r>
          </a:p>
          <a:p>
            <a:r>
              <a:rPr lang="en-GB" sz="3300" dirty="0" smtClean="0"/>
              <a:t>Few firms would survive the loss of duty work	</a:t>
            </a:r>
          </a:p>
          <a:p>
            <a:endParaRPr lang="en-GB" dirty="0" smtClean="0"/>
          </a:p>
          <a:p>
            <a:endParaRPr lang="en-GB" dirty="0"/>
          </a:p>
        </p:txBody>
      </p:sp>
    </p:spTree>
    <p:extLst>
      <p:ext uri="{BB962C8B-B14F-4D97-AF65-F5344CB8AC3E}">
        <p14:creationId xmlns:p14="http://schemas.microsoft.com/office/powerpoint/2010/main" val="3473468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Number of Providers 2007/8 – 2013/14</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038" y="2133111"/>
            <a:ext cx="8737908" cy="4538889"/>
          </a:xfrm>
        </p:spPr>
      </p:pic>
    </p:spTree>
    <p:extLst>
      <p:ext uri="{BB962C8B-B14F-4D97-AF65-F5344CB8AC3E}">
        <p14:creationId xmlns:p14="http://schemas.microsoft.com/office/powerpoint/2010/main" val="340398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57500">
              <a:srgbClr val="1E96B9"/>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Criminal Legal Aid spend 2007/8 – 2013/14</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47312090"/>
              </p:ext>
            </p:extLst>
          </p:nvPr>
        </p:nvGraphicFramePr>
        <p:xfrm>
          <a:off x="681038" y="2336800"/>
          <a:ext cx="9613900" cy="39808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8656" y="3569465"/>
            <a:ext cx="461665" cy="1274316"/>
          </a:xfrm>
          <a:prstGeom prst="rect">
            <a:avLst/>
          </a:prstGeom>
          <a:noFill/>
        </p:spPr>
        <p:txBody>
          <a:bodyPr vert="vert270" wrap="square" rtlCol="0">
            <a:spAutoFit/>
          </a:bodyPr>
          <a:lstStyle/>
          <a:p>
            <a:r>
              <a:rPr lang="en-GB" dirty="0" smtClean="0"/>
              <a:t>£ (billions)</a:t>
            </a:r>
            <a:endParaRPr lang="en-GB" dirty="0"/>
          </a:p>
        </p:txBody>
      </p:sp>
    </p:spTree>
    <p:extLst>
      <p:ext uri="{BB962C8B-B14F-4D97-AF65-F5344CB8AC3E}">
        <p14:creationId xmlns:p14="http://schemas.microsoft.com/office/powerpoint/2010/main" val="3800824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Public Purse </a:t>
            </a:r>
            <a:endParaRPr lang="en-GB" dirty="0"/>
          </a:p>
        </p:txBody>
      </p:sp>
      <p:sp>
        <p:nvSpPr>
          <p:cNvPr id="3" name="Content Placeholder 2"/>
          <p:cNvSpPr>
            <a:spLocks noGrp="1"/>
          </p:cNvSpPr>
          <p:nvPr>
            <p:ph idx="1"/>
          </p:nvPr>
        </p:nvSpPr>
        <p:spPr/>
        <p:txBody>
          <a:bodyPr/>
          <a:lstStyle/>
          <a:p>
            <a:r>
              <a:rPr lang="en-GB" sz="3200" dirty="0" smtClean="0"/>
              <a:t>23.4% reduction since 2008/09</a:t>
            </a:r>
          </a:p>
          <a:p>
            <a:r>
              <a:rPr lang="en-GB" sz="3200" dirty="0" smtClean="0"/>
              <a:t>No one knows the target spend, it may be £865 million </a:t>
            </a:r>
          </a:p>
          <a:p>
            <a:r>
              <a:rPr lang="en-GB" sz="3200" dirty="0" smtClean="0"/>
              <a:t>Does this scheme in itself reduce expenditure? </a:t>
            </a:r>
          </a:p>
          <a:p>
            <a:r>
              <a:rPr lang="en-GB" sz="3200" dirty="0" smtClean="0"/>
              <a:t>It actually adds substantial expenditure for both the Legal Aid Agency in tendering and administrative costs and to the providers</a:t>
            </a:r>
          </a:p>
          <a:p>
            <a:endParaRPr lang="en-GB" sz="3200" dirty="0" smtClean="0"/>
          </a:p>
          <a:p>
            <a:endParaRPr lang="en-GB" dirty="0"/>
          </a:p>
        </p:txBody>
      </p:sp>
    </p:spTree>
    <p:extLst>
      <p:ext uri="{BB962C8B-B14F-4D97-AF65-F5344CB8AC3E}">
        <p14:creationId xmlns:p14="http://schemas.microsoft.com/office/powerpoint/2010/main" val="3420276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7036" y="2567454"/>
            <a:ext cx="8637420" cy="1373070"/>
          </a:xfrm>
        </p:spPr>
        <p:txBody>
          <a:bodyPr/>
          <a:lstStyle/>
          <a:p>
            <a:r>
              <a:rPr lang="en-GB" sz="3600" dirty="0"/>
              <a:t>Assumption 1: Work volumes remain constant at 2012/13 levels – is this true?</a:t>
            </a:r>
          </a:p>
        </p:txBody>
      </p:sp>
    </p:spTree>
    <p:extLst>
      <p:ext uri="{BB962C8B-B14F-4D97-AF65-F5344CB8AC3E}">
        <p14:creationId xmlns:p14="http://schemas.microsoft.com/office/powerpoint/2010/main" val="2587777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Assumption 1: Work volumes remain constant at 2012/13 levels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4799" y="2349355"/>
            <a:ext cx="7017076" cy="4087298"/>
          </a:xfrm>
        </p:spPr>
      </p:pic>
      <p:sp>
        <p:nvSpPr>
          <p:cNvPr id="4" name="Content Placeholder 3"/>
          <p:cNvSpPr>
            <a:spLocks noGrp="1"/>
          </p:cNvSpPr>
          <p:nvPr>
            <p:ph sz="half" idx="2"/>
          </p:nvPr>
        </p:nvSpPr>
        <p:spPr>
          <a:xfrm>
            <a:off x="7518173" y="2965523"/>
            <a:ext cx="4321402" cy="3280630"/>
          </a:xfrm>
        </p:spPr>
        <p:txBody>
          <a:bodyPr>
            <a:normAutofit/>
          </a:bodyPr>
          <a:lstStyle/>
          <a:p>
            <a:pPr marL="0" indent="0">
              <a:buNone/>
            </a:pPr>
            <a:r>
              <a:rPr lang="en-GB" sz="3200" dirty="0" smtClean="0"/>
              <a:t>The outcome for 2013/14 looks like 360 million reflecting the scale of cuts and falling volumes. </a:t>
            </a:r>
            <a:endParaRPr lang="en-GB" sz="3200" dirty="0"/>
          </a:p>
        </p:txBody>
      </p:sp>
    </p:spTree>
    <p:extLst>
      <p:ext uri="{BB962C8B-B14F-4D97-AF65-F5344CB8AC3E}">
        <p14:creationId xmlns:p14="http://schemas.microsoft.com/office/powerpoint/2010/main" val="1877056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TotalTime>
  <Words>1004</Words>
  <Application>Microsoft Office PowerPoint</Application>
  <PresentationFormat>Widescreen</PresentationFormat>
  <Paragraphs>86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Trebuchet MS</vt:lpstr>
      <vt:lpstr>Berlin</vt:lpstr>
      <vt:lpstr>The MoJ Consultation (2): Transforming Legal Aid</vt:lpstr>
      <vt:lpstr>Its Politics not Money (Austerity) </vt:lpstr>
      <vt:lpstr>Objectives of the Ministry of Justice </vt:lpstr>
      <vt:lpstr>Otterburn Report: Pages 5 - 8 </vt:lpstr>
      <vt:lpstr>Number of Providers 2007/8 – 2013/14</vt:lpstr>
      <vt:lpstr>Criminal Legal Aid spend 2007/8 – 2013/14</vt:lpstr>
      <vt:lpstr>The Public Purse </vt:lpstr>
      <vt:lpstr>Assumption 1: Work volumes remain constant at 2012/13 levels – is this true?</vt:lpstr>
      <vt:lpstr>Assumption 1: Work volumes remain constant at 2012/13 levels</vt:lpstr>
      <vt:lpstr>Assumption 1: Work volumes remain constant at 2012/13 levels</vt:lpstr>
      <vt:lpstr>Assumption 1: Work volumes remain constant at 2012/13 levels</vt:lpstr>
      <vt:lpstr>Assumption 1: Work volumes remain constant at 2012/13 levels</vt:lpstr>
      <vt:lpstr>Assumption 1: Work volumes remain constant at 2012/13 levels</vt:lpstr>
      <vt:lpstr>PowerPoint Presentation</vt:lpstr>
      <vt:lpstr>PowerPoint Presentation</vt:lpstr>
      <vt:lpstr>PowerPoint Presentation</vt:lpstr>
      <vt:lpstr>PowerPoint Presentation</vt:lpstr>
      <vt:lpstr>PowerPoint Presentation</vt:lpstr>
      <vt:lpstr>Assumption 3: That positive profitability would be sufficient to ensure viability for providers</vt:lpstr>
      <vt:lpstr>Assumption 4: 15% latent capacity exists within providers who may also re-allocate staff to work on criminal legal aid   </vt:lpstr>
      <vt:lpstr>PowerPoint Presentation</vt:lpstr>
      <vt:lpstr>PowerPoint Presentation</vt:lpstr>
      <vt:lpstr>Consultation Questions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Saloud Zaman</dc:creator>
  <cp:lastModifiedBy>Saloud Zaman</cp:lastModifiedBy>
  <cp:revision>25</cp:revision>
  <cp:lastPrinted>2014-10-08T13:24:58Z</cp:lastPrinted>
  <dcterms:created xsi:type="dcterms:W3CDTF">2014-10-07T14:38:25Z</dcterms:created>
  <dcterms:modified xsi:type="dcterms:W3CDTF">2014-10-08T15:31:00Z</dcterms:modified>
</cp:coreProperties>
</file>